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1" r:id="rId1"/>
    <p:sldMasterId id="2147483682" r:id="rId2"/>
    <p:sldMasterId id="2147483683" r:id="rId3"/>
  </p:sldMasterIdLst>
  <p:notesMasterIdLst>
    <p:notesMasterId r:id="rId20"/>
  </p:notesMasterIdLst>
  <p:sldIdLst>
    <p:sldId id="256" r:id="rId4"/>
    <p:sldId id="257" r:id="rId5"/>
    <p:sldId id="258" r:id="rId6"/>
    <p:sldId id="265" r:id="rId7"/>
    <p:sldId id="261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63" r:id="rId17"/>
    <p:sldId id="264" r:id="rId18"/>
    <p:sldId id="274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235807C-389F-4752-BECC-E18E4FDC5470}">
  <a:tblStyle styleId="{7235807C-389F-4752-BECC-E18E4FDC547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75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a9a3d2d93a_4_4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a9a3d2d93a_4_4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a9a3d2d93a_4_4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a9a3d2d93a_4_4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a9a3d2d93a_4_4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a9a3d2d93a_4_4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a9a3d2d93a_4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a9a3d2d93a_4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a9a3d2d93a_4_4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a9a3d2d93a_4_4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a9a3d2d93a_4_4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a9a3d2d93a_4_4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mall backgr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9" name="Google Shape;99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0" name="Google Shape;10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3" name="Google Shape;10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7" name="Google Shape;10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8" name="Google Shape;108;p28"/>
          <p:cNvSpPr/>
          <p:nvPr/>
        </p:nvSpPr>
        <p:spPr>
          <a:xfrm>
            <a:off x="0" y="0"/>
            <a:ext cx="1862400" cy="62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8"/>
          <p:cNvSpPr/>
          <p:nvPr/>
        </p:nvSpPr>
        <p:spPr>
          <a:xfrm>
            <a:off x="1855800" y="0"/>
            <a:ext cx="1721100" cy="62400"/>
          </a:xfrm>
          <a:prstGeom prst="rect">
            <a:avLst/>
          </a:prstGeom>
          <a:solidFill>
            <a:srgbClr val="81B93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8"/>
          <p:cNvSpPr/>
          <p:nvPr/>
        </p:nvSpPr>
        <p:spPr>
          <a:xfrm>
            <a:off x="3576250" y="0"/>
            <a:ext cx="2411400" cy="62400"/>
          </a:xfrm>
          <a:prstGeom prst="rect">
            <a:avLst/>
          </a:prstGeom>
          <a:solidFill>
            <a:srgbClr val="FCC5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8"/>
          <p:cNvSpPr/>
          <p:nvPr/>
        </p:nvSpPr>
        <p:spPr>
          <a:xfrm>
            <a:off x="5987650" y="0"/>
            <a:ext cx="3156300" cy="62400"/>
          </a:xfrm>
          <a:prstGeom prst="rect">
            <a:avLst/>
          </a:prstGeom>
          <a:solidFill>
            <a:srgbClr val="E532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2" name="Google Shape;112;p28"/>
          <p:cNvPicPr preferRelativeResize="0"/>
          <p:nvPr/>
        </p:nvPicPr>
        <p:blipFill>
          <a:blip r:embed="rId2">
            <a:alphaModFix amt="6000"/>
          </a:blip>
          <a:stretch>
            <a:fillRect/>
          </a:stretch>
        </p:blipFill>
        <p:spPr>
          <a:xfrm>
            <a:off x="3422745" y="1149884"/>
            <a:ext cx="2718400" cy="2843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8"/>
          <p:cNvPicPr preferRelativeResize="0"/>
          <p:nvPr/>
        </p:nvPicPr>
        <p:blipFill>
          <a:blip r:embed="rId3">
            <a:alphaModFix amt="6000"/>
          </a:blip>
          <a:stretch>
            <a:fillRect/>
          </a:stretch>
        </p:blipFill>
        <p:spPr>
          <a:xfrm rot="5189387" flipH="1">
            <a:off x="2845744" y="2342943"/>
            <a:ext cx="5345314" cy="5591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7" name="Google Shape;117;p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8" name="Google Shape;118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4" name="Google Shape;124;p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5" name="Google Shape;125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8" name="Google Shape;128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3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2" name="Google Shape;132;p3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3" name="Google Shape;133;p3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37" name="Google Shape;137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0" name="Google Shape;140;p3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1" name="Google Shape;141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5475" y="4103300"/>
            <a:ext cx="2527927" cy="610326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7"/>
          <p:cNvSpPr txBox="1"/>
          <p:nvPr/>
        </p:nvSpPr>
        <p:spPr>
          <a:xfrm>
            <a:off x="2125800" y="359725"/>
            <a:ext cx="6960600" cy="36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1" dirty="0" err="1">
                <a:solidFill>
                  <a:srgbClr val="19A5B2"/>
                </a:solidFill>
                <a:latin typeface="Open Sans"/>
                <a:ea typeface="Open Sans"/>
                <a:cs typeface="Open Sans"/>
                <a:sym typeface="Open Sans"/>
              </a:rPr>
              <a:t>Социално-емоционално</a:t>
            </a:r>
            <a:r>
              <a:rPr lang="en-GB" sz="3100" b="1" dirty="0">
                <a:solidFill>
                  <a:srgbClr val="19A5B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3100" b="1" dirty="0" err="1">
                <a:solidFill>
                  <a:srgbClr val="19A5B2"/>
                </a:solidFill>
                <a:latin typeface="Open Sans"/>
                <a:ea typeface="Open Sans"/>
                <a:cs typeface="Open Sans"/>
                <a:sym typeface="Open Sans"/>
              </a:rPr>
              <a:t>развитие</a:t>
            </a:r>
            <a:r>
              <a:rPr lang="en-GB" sz="3100" b="1" dirty="0">
                <a:solidFill>
                  <a:srgbClr val="19A5B2"/>
                </a:solidFill>
                <a:latin typeface="Open Sans"/>
                <a:ea typeface="Open Sans"/>
                <a:cs typeface="Open Sans"/>
                <a:sym typeface="Open Sans"/>
              </a:rPr>
              <a:t> с LEGO</a:t>
            </a:r>
            <a:r>
              <a:rPr lang="en-GB" sz="3100" b="1" baseline="30000" dirty="0">
                <a:solidFill>
                  <a:srgbClr val="19A5B2"/>
                </a:solidFill>
                <a:latin typeface="Open Sans"/>
                <a:ea typeface="Open Sans"/>
                <a:cs typeface="Open Sans"/>
                <a:sym typeface="Open Sans"/>
              </a:rPr>
              <a:t>®</a:t>
            </a:r>
            <a:r>
              <a:rPr lang="en-GB" sz="3100" b="1" dirty="0">
                <a:solidFill>
                  <a:srgbClr val="19A5B2"/>
                </a:solidFill>
                <a:latin typeface="Open Sans"/>
                <a:ea typeface="Open Sans"/>
                <a:cs typeface="Open Sans"/>
                <a:sym typeface="Open Sans"/>
              </a:rPr>
              <a:t> Education</a:t>
            </a:r>
            <a:r>
              <a:rPr lang="en-GB" sz="39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39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b="1" dirty="0">
              <a:solidFill>
                <a:srgbClr val="19A5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1" name="Google Shape;15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750" y="214325"/>
            <a:ext cx="1435951" cy="1668901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7"/>
          <p:cNvSpPr txBox="1"/>
          <p:nvPr/>
        </p:nvSpPr>
        <p:spPr>
          <a:xfrm>
            <a:off x="4321350" y="13997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800" dirty="0" smtClean="0">
                <a:solidFill>
                  <a:schemeClr val="accent3">
                    <a:lumMod val="50000"/>
                  </a:schemeClr>
                </a:solidFill>
                <a:latin typeface="Monotype Corsiva" panose="03010101010201010101" pitchFamily="66" charset="0"/>
              </a:rPr>
              <a:t>ДГ №18 „</a:t>
            </a:r>
            <a:r>
              <a:rPr lang="bg-BG" sz="2800" dirty="0" err="1" smtClean="0">
                <a:solidFill>
                  <a:schemeClr val="accent3">
                    <a:lumMod val="50000"/>
                  </a:schemeClr>
                </a:solidFill>
                <a:latin typeface="Monotype Corsiva" panose="03010101010201010101" pitchFamily="66" charset="0"/>
              </a:rPr>
              <a:t>Пчелица</a:t>
            </a:r>
            <a:r>
              <a:rPr lang="bg-BG" sz="2800" dirty="0" smtClean="0">
                <a:solidFill>
                  <a:schemeClr val="accent3">
                    <a:lumMod val="50000"/>
                  </a:schemeClr>
                </a:solidFill>
                <a:latin typeface="Monotype Corsiva" panose="03010101010201010101" pitchFamily="66" charset="0"/>
              </a:rPr>
              <a:t>“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800" dirty="0">
                <a:solidFill>
                  <a:schemeClr val="accent3">
                    <a:lumMod val="50000"/>
                  </a:schemeClr>
                </a:solidFill>
                <a:latin typeface="Monotype Corsiva" panose="03010101010201010101" pitchFamily="66" charset="0"/>
              </a:rPr>
              <a:t>г</a:t>
            </a:r>
            <a:r>
              <a:rPr lang="bg-BG" sz="2800" dirty="0" smtClean="0">
                <a:solidFill>
                  <a:schemeClr val="accent3">
                    <a:lumMod val="50000"/>
                  </a:schemeClr>
                </a:solidFill>
                <a:latin typeface="Monotype Corsiva" panose="03010101010201010101" pitchFamily="66" charset="0"/>
              </a:rPr>
              <a:t>р. Казанлък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3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9" name="Google Shape;15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-796302"/>
            <a:ext cx="9144000" cy="6854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9"/>
          <p:cNvSpPr txBox="1"/>
          <p:nvPr/>
        </p:nvSpPr>
        <p:spPr>
          <a:xfrm>
            <a:off x="363400" y="998725"/>
            <a:ext cx="8452800" cy="29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18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LEGO</a:t>
            </a:r>
            <a:r>
              <a:rPr lang="ru-RU" sz="1800" baseline="300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® </a:t>
            </a:r>
            <a:r>
              <a:rPr lang="ru-RU" sz="1800" dirty="0" err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Education</a:t>
            </a:r>
            <a:r>
              <a:rPr lang="ru-RU" sz="18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800" dirty="0" err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предлага</a:t>
            </a:r>
            <a:r>
              <a:rPr lang="ru-RU" sz="18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800" dirty="0" err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цялостни</a:t>
            </a:r>
            <a:r>
              <a:rPr lang="ru-RU" sz="18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решения </a:t>
            </a:r>
            <a:r>
              <a:rPr lang="ru-RU" sz="1800" dirty="0" smtClean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за: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sz="1800" dirty="0" smtClean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800" dirty="0" err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социално-емоционално</a:t>
            </a:r>
            <a:r>
              <a:rPr lang="ru-RU" sz="18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800" dirty="0" smtClean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развитие</a:t>
            </a:r>
            <a:r>
              <a:rPr lang="ru-RU" sz="18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lang="ru-RU" sz="1800" dirty="0" smtClean="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sz="1800" dirty="0" smtClean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800" dirty="0" err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творческо</a:t>
            </a:r>
            <a:r>
              <a:rPr lang="ru-RU" sz="18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800" dirty="0" err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мислене</a:t>
            </a:r>
            <a:r>
              <a:rPr lang="ru-RU" sz="18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ru-RU" sz="1800" dirty="0" err="1" smtClean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изразяване</a:t>
            </a:r>
            <a:r>
              <a:rPr lang="ru-RU" sz="18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lang="ru-RU" sz="1800" dirty="0" smtClean="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sz="1800" dirty="0" smtClean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800" dirty="0" err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езикова</a:t>
            </a:r>
            <a:r>
              <a:rPr lang="ru-RU" sz="18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800" dirty="0" err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култура</a:t>
            </a:r>
            <a:r>
              <a:rPr lang="ru-RU" sz="18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ru-RU" sz="1800" dirty="0" err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грамотност</a:t>
            </a:r>
            <a:r>
              <a:rPr lang="ru-RU" sz="18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ru-RU" sz="1800" dirty="0" err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които</a:t>
            </a:r>
            <a:r>
              <a:rPr lang="ru-RU" sz="18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800" dirty="0" err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насърчават</a:t>
            </a:r>
            <a:r>
              <a:rPr lang="ru-RU" sz="18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800" dirty="0" err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изграждането</a:t>
            </a:r>
            <a:r>
              <a:rPr lang="ru-RU" sz="18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на </a:t>
            </a:r>
            <a:r>
              <a:rPr lang="ru-RU" sz="1800" dirty="0" err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уменията</a:t>
            </a:r>
            <a:r>
              <a:rPr lang="ru-RU" sz="18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на XXI век, </a:t>
            </a:r>
            <a:r>
              <a:rPr lang="ru-RU" sz="1800" dirty="0" err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използвайки</a:t>
            </a:r>
            <a:r>
              <a:rPr lang="ru-RU" sz="18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подходите </a:t>
            </a:r>
            <a:r>
              <a:rPr lang="ru-RU" sz="1800" b="1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“</a:t>
            </a:r>
            <a:r>
              <a:rPr lang="ru-RU" sz="1800" b="1" dirty="0" err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учене</a:t>
            </a:r>
            <a:r>
              <a:rPr lang="ru-RU" sz="1800" b="1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чрез </a:t>
            </a:r>
            <a:r>
              <a:rPr lang="ru-RU" sz="1800" b="1" dirty="0" err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правене</a:t>
            </a:r>
            <a:r>
              <a:rPr lang="ru-RU" sz="1800" b="1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” </a:t>
            </a:r>
            <a:r>
              <a:rPr lang="ru-RU" sz="18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и </a:t>
            </a:r>
            <a:r>
              <a:rPr lang="ru-RU" sz="1800" b="1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“</a:t>
            </a:r>
            <a:r>
              <a:rPr lang="ru-RU" sz="1800" b="1" dirty="0" err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учене</a:t>
            </a:r>
            <a:r>
              <a:rPr lang="ru-RU" sz="1800" b="1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чрез игра”</a:t>
            </a:r>
            <a:r>
              <a:rPr lang="ru-RU" sz="18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lvl="0"/>
            <a:endParaRPr lang="ru-RU" sz="1800" dirty="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5" name="Google Shape;165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363" y="4432423"/>
            <a:ext cx="1766624" cy="426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00400" y="59225"/>
            <a:ext cx="799900" cy="93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9"/>
          <p:cNvSpPr txBox="1"/>
          <p:nvPr/>
        </p:nvSpPr>
        <p:spPr>
          <a:xfrm>
            <a:off x="363400" y="246225"/>
            <a:ext cx="7335000" cy="5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 err="1">
                <a:solidFill>
                  <a:srgbClr val="19A5B2"/>
                </a:solidFill>
                <a:latin typeface="Open Sans"/>
                <a:ea typeface="Open Sans"/>
                <a:cs typeface="Open Sans"/>
                <a:sym typeface="Open Sans"/>
              </a:rPr>
              <a:t>Ученето</a:t>
            </a:r>
            <a:r>
              <a:rPr lang="en-GB" sz="2400" b="1" dirty="0">
                <a:solidFill>
                  <a:srgbClr val="19A5B2"/>
                </a:solidFill>
                <a:latin typeface="Open Sans"/>
                <a:ea typeface="Open Sans"/>
                <a:cs typeface="Open Sans"/>
                <a:sym typeface="Open Sans"/>
              </a:rPr>
              <a:t> е </a:t>
            </a:r>
            <a:r>
              <a:rPr lang="en-GB" sz="2400" b="1" dirty="0" err="1">
                <a:solidFill>
                  <a:srgbClr val="19A5B2"/>
                </a:solidFill>
                <a:latin typeface="Open Sans"/>
                <a:ea typeface="Open Sans"/>
                <a:cs typeface="Open Sans"/>
                <a:sym typeface="Open Sans"/>
              </a:rPr>
              <a:t>по-ефективно</a:t>
            </a:r>
            <a:r>
              <a:rPr lang="en-GB" sz="2400" b="1" dirty="0">
                <a:solidFill>
                  <a:srgbClr val="19A5B2"/>
                </a:solidFill>
                <a:latin typeface="Open Sans"/>
                <a:ea typeface="Open Sans"/>
                <a:cs typeface="Open Sans"/>
                <a:sym typeface="Open Sans"/>
              </a:rPr>
              <a:t> с LEGO</a:t>
            </a:r>
            <a:r>
              <a:rPr lang="en-GB" sz="2400" b="1" baseline="30000" dirty="0">
                <a:solidFill>
                  <a:srgbClr val="19A5B2"/>
                </a:solidFill>
                <a:latin typeface="Open Sans"/>
                <a:ea typeface="Open Sans"/>
                <a:cs typeface="Open Sans"/>
                <a:sym typeface="Open Sans"/>
              </a:rPr>
              <a:t>Ⓡ</a:t>
            </a:r>
            <a:r>
              <a:rPr lang="en-GB" sz="2400" b="1" dirty="0">
                <a:solidFill>
                  <a:srgbClr val="19A5B2"/>
                </a:solidFill>
                <a:latin typeface="Open Sans"/>
                <a:ea typeface="Open Sans"/>
                <a:cs typeface="Open Sans"/>
                <a:sym typeface="Open Sans"/>
              </a:rPr>
              <a:t> Education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91" y="135912"/>
            <a:ext cx="2603381" cy="4425698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831" y="135912"/>
            <a:ext cx="1779947" cy="4425698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036" y="135912"/>
            <a:ext cx="2054499" cy="370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73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0400" y="59225"/>
            <a:ext cx="799900" cy="93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01350" y="2483200"/>
            <a:ext cx="1850700" cy="185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42"/>
          <p:cNvSpPr txBox="1"/>
          <p:nvPr/>
        </p:nvSpPr>
        <p:spPr>
          <a:xfrm rot="-923605">
            <a:off x="7144603" y="2838724"/>
            <a:ext cx="1689613" cy="834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5" name="Google Shape;195;p42"/>
          <p:cNvSpPr txBox="1"/>
          <p:nvPr/>
        </p:nvSpPr>
        <p:spPr>
          <a:xfrm>
            <a:off x="646000" y="59225"/>
            <a:ext cx="7454400" cy="19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19A5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" y="0"/>
            <a:ext cx="9140017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5864"/>
            <a:ext cx="914001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63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" y="0"/>
            <a:ext cx="914001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2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" y="0"/>
            <a:ext cx="914001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" y="0"/>
            <a:ext cx="914001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3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" y="0"/>
            <a:ext cx="914001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4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" y="0"/>
            <a:ext cx="914001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840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" y="0"/>
            <a:ext cx="914001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32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" y="0"/>
            <a:ext cx="914001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822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963" y="4584823"/>
            <a:ext cx="1766624" cy="426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00400" y="59225"/>
            <a:ext cx="799900" cy="939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44"/>
          <p:cNvSpPr txBox="1"/>
          <p:nvPr/>
        </p:nvSpPr>
        <p:spPr>
          <a:xfrm>
            <a:off x="821250" y="729600"/>
            <a:ext cx="70449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dirty="0" smtClean="0">
                <a:solidFill>
                  <a:schemeClr val="accent3">
                    <a:lumMod val="50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  </a:t>
            </a:r>
            <a:r>
              <a:rPr lang="bg-BG" sz="1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Ще </a:t>
            </a:r>
            <a:r>
              <a:rPr lang="en-GB" sz="16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развива</a:t>
            </a:r>
            <a:r>
              <a:rPr lang="bg-BG" sz="1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ме</a:t>
            </a:r>
            <a:r>
              <a:rPr lang="en-GB" sz="1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творческите</a:t>
            </a:r>
            <a:r>
              <a:rPr lang="en-GB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и </a:t>
            </a:r>
            <a:r>
              <a:rPr lang="en-GB" sz="16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езиковите</a:t>
            </a:r>
            <a:r>
              <a:rPr lang="en-GB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умения</a:t>
            </a:r>
            <a:r>
              <a:rPr lang="en-GB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</a:t>
            </a:r>
            <a:r>
              <a:rPr lang="en-GB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децата</a:t>
            </a:r>
            <a:r>
              <a:rPr lang="en-GB" sz="16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:</a:t>
            </a:r>
            <a:endParaRPr sz="16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  <a:p>
            <a:pPr marL="360000" lvl="0" indent="-256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●"/>
            </a:pP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Познаване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назоваване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и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изграждане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представи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за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различни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приложни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и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сценични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изкуства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;</a:t>
            </a:r>
            <a:endParaRPr sz="16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  <a:p>
            <a:pPr marL="360000" lvl="0" indent="-256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●"/>
            </a:pP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Пресъздаване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литературно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произведение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;</a:t>
            </a:r>
            <a:endParaRPr sz="16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  <a:p>
            <a:pPr marL="360000" lvl="0" indent="-256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●"/>
            </a:pP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Пресъздаване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сценични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представления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: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театър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концерт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танц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;</a:t>
            </a:r>
            <a:endParaRPr sz="16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  <a:p>
            <a:pPr marL="360000" lvl="0" indent="-256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●"/>
            </a:pP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Конструиране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и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моделиране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сценични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декори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;</a:t>
            </a:r>
            <a:endParaRPr sz="16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  <a:p>
            <a:pPr marL="360000" lvl="0" indent="-256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●"/>
            </a:pP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Обработване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творчески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материали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,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съединяване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и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свързване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;</a:t>
            </a:r>
            <a:endParaRPr sz="16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  <a:p>
            <a:pPr marL="360000" lvl="0" indent="-256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●"/>
            </a:pP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Свързана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реч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;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Граматически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правилна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реч</a:t>
            </a:r>
            <a:r>
              <a:rPr lang="en-GB" sz="1600" dirty="0"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;</a:t>
            </a:r>
            <a:endParaRPr sz="16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  <a:p>
            <a:pPr marL="360000" lvl="0" indent="-256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●"/>
            </a:pP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Обогатяване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речника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;</a:t>
            </a:r>
            <a:endParaRPr sz="1600" dirty="0">
              <a:solidFill>
                <a:srgbClr val="000000"/>
              </a:solidFill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  <a:p>
            <a:pPr marL="360000" lvl="0" indent="-256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●"/>
            </a:pP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Звукова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култура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;</a:t>
            </a:r>
            <a:endParaRPr sz="1600" dirty="0">
              <a:solidFill>
                <a:srgbClr val="000000"/>
              </a:solidFill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  <a:p>
            <a:pPr marL="360000" lvl="0" indent="-256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●"/>
            </a:pP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Възприемане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литературно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произведение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;</a:t>
            </a:r>
            <a:endParaRPr sz="1600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  <a:p>
            <a:pPr marL="360000" lvl="0" indent="-256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●"/>
            </a:pP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Анализ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събития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;</a:t>
            </a:r>
            <a:endParaRPr sz="1600" dirty="0">
              <a:solidFill>
                <a:srgbClr val="000000"/>
              </a:solidFill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  <a:p>
            <a:pPr marL="360000" lvl="0" indent="-256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Open Sans"/>
              <a:buChar char="●"/>
            </a:pP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Усвояване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елементите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разказа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: </a:t>
            </a: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начало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-&gt; </a:t>
            </a: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случка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-&gt; </a:t>
            </a:r>
            <a:r>
              <a:rPr lang="en-GB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край</a:t>
            </a:r>
            <a:r>
              <a:rPr lang="en-GB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  <a:sym typeface="Open Sans"/>
              </a:rPr>
              <a:t>;</a:t>
            </a:r>
            <a:endParaRPr sz="1600" dirty="0">
              <a:solidFill>
                <a:srgbClr val="000000"/>
              </a:solidFill>
              <a:latin typeface="Times New Roman" panose="02020603050405020304" pitchFamily="18" charset="0"/>
              <a:ea typeface="Open Sans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215" name="Google Shape;215;p44"/>
          <p:cNvSpPr txBox="1"/>
          <p:nvPr/>
        </p:nvSpPr>
        <p:spPr>
          <a:xfrm>
            <a:off x="1180275" y="59225"/>
            <a:ext cx="7335000" cy="5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963" y="4584823"/>
            <a:ext cx="1766624" cy="426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00400" y="59225"/>
            <a:ext cx="799900" cy="939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45"/>
          <p:cNvSpPr txBox="1"/>
          <p:nvPr/>
        </p:nvSpPr>
        <p:spPr>
          <a:xfrm>
            <a:off x="459950" y="650250"/>
            <a:ext cx="7530000" cy="38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bg-BG" b="1" dirty="0" err="1">
                <a:latin typeface="Open Sans"/>
                <a:ea typeface="Open Sans"/>
                <a:cs typeface="Open Sans"/>
                <a:sym typeface="Open Sans"/>
              </a:rPr>
              <a:t>Щ</a:t>
            </a:r>
            <a:r>
              <a:rPr lang="en-GB" b="1" dirty="0" smtClean="0">
                <a:latin typeface="Open Sans"/>
                <a:ea typeface="Open Sans"/>
                <a:cs typeface="Open Sans"/>
                <a:sym typeface="Open Sans"/>
              </a:rPr>
              <a:t>е </a:t>
            </a:r>
            <a:r>
              <a:rPr lang="en-GB" b="1" dirty="0" err="1" smtClean="0">
                <a:latin typeface="Open Sans"/>
                <a:ea typeface="Open Sans"/>
                <a:cs typeface="Open Sans"/>
                <a:sym typeface="Open Sans"/>
              </a:rPr>
              <a:t>може</a:t>
            </a:r>
            <a:r>
              <a:rPr lang="bg-BG" b="1" dirty="0" smtClean="0">
                <a:latin typeface="Open Sans"/>
                <a:ea typeface="Open Sans"/>
                <a:cs typeface="Open Sans"/>
                <a:sym typeface="Open Sans"/>
              </a:rPr>
              <a:t>м</a:t>
            </a:r>
            <a:r>
              <a:rPr lang="en-GB" b="1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latin typeface="Open Sans"/>
                <a:ea typeface="Open Sans"/>
                <a:cs typeface="Open Sans"/>
                <a:sym typeface="Open Sans"/>
              </a:rPr>
              <a:t>да</a:t>
            </a:r>
            <a:r>
              <a:rPr lang="en-GB" b="1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 smtClean="0">
                <a:latin typeface="Open Sans"/>
                <a:ea typeface="Open Sans"/>
                <a:cs typeface="Open Sans"/>
                <a:sym typeface="Open Sans"/>
              </a:rPr>
              <a:t>развива</a:t>
            </a:r>
            <a:r>
              <a:rPr lang="bg-BG" b="1" dirty="0" smtClean="0">
                <a:latin typeface="Open Sans"/>
                <a:ea typeface="Open Sans"/>
                <a:cs typeface="Open Sans"/>
                <a:sym typeface="Open Sans"/>
              </a:rPr>
              <a:t>ме</a:t>
            </a:r>
            <a:r>
              <a:rPr lang="en-GB" b="1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latin typeface="Open Sans"/>
                <a:ea typeface="Open Sans"/>
                <a:cs typeface="Open Sans"/>
                <a:sym typeface="Open Sans"/>
              </a:rPr>
              <a:t>социално-емоционалните</a:t>
            </a:r>
            <a:r>
              <a:rPr lang="en-GB" b="1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latin typeface="Open Sans"/>
                <a:ea typeface="Open Sans"/>
                <a:cs typeface="Open Sans"/>
                <a:sym typeface="Open Sans"/>
              </a:rPr>
              <a:t>умения</a:t>
            </a:r>
            <a:r>
              <a:rPr lang="en-GB" b="1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GB" b="1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latin typeface="Open Sans"/>
                <a:ea typeface="Open Sans"/>
                <a:cs typeface="Open Sans"/>
                <a:sym typeface="Open Sans"/>
              </a:rPr>
              <a:t>децата</a:t>
            </a:r>
            <a:r>
              <a:rPr lang="en-GB" b="1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b="1" dirty="0" err="1">
                <a:latin typeface="Open Sans"/>
                <a:ea typeface="Open Sans"/>
                <a:cs typeface="Open Sans"/>
                <a:sym typeface="Open Sans"/>
              </a:rPr>
              <a:t>прилагайки</a:t>
            </a:r>
            <a:r>
              <a:rPr lang="en-GB" b="1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latin typeface="Open Sans"/>
                <a:ea typeface="Open Sans"/>
                <a:cs typeface="Open Sans"/>
                <a:sym typeface="Open Sans"/>
              </a:rPr>
              <a:t>решенията</a:t>
            </a:r>
            <a:r>
              <a:rPr lang="en-GB" b="1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>
                <a:latin typeface="Open Sans"/>
                <a:ea typeface="Open Sans"/>
                <a:cs typeface="Open Sans"/>
                <a:sym typeface="Open Sans"/>
              </a:rPr>
              <a:t>и </a:t>
            </a:r>
            <a:r>
              <a:rPr lang="en-GB" b="1" dirty="0" err="1">
                <a:latin typeface="Open Sans"/>
                <a:ea typeface="Open Sans"/>
                <a:cs typeface="Open Sans"/>
                <a:sym typeface="Open Sans"/>
              </a:rPr>
              <a:t>правейки</a:t>
            </a:r>
            <a:r>
              <a:rPr lang="en-GB" b="1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latin typeface="Open Sans"/>
                <a:ea typeface="Open Sans"/>
                <a:cs typeface="Open Sans"/>
                <a:sym typeface="Open Sans"/>
              </a:rPr>
              <a:t>връзки</a:t>
            </a:r>
            <a:r>
              <a:rPr lang="en-GB" b="1" dirty="0">
                <a:latin typeface="Open Sans"/>
                <a:ea typeface="Open Sans"/>
                <a:cs typeface="Open Sans"/>
                <a:sym typeface="Open Sans"/>
              </a:rPr>
              <a:t> с </a:t>
            </a:r>
            <a:r>
              <a:rPr lang="en-GB" b="1" dirty="0" err="1">
                <a:latin typeface="Open Sans"/>
                <a:ea typeface="Open Sans"/>
                <a:cs typeface="Open Sans"/>
                <a:sym typeface="Open Sans"/>
              </a:rPr>
              <a:t>други</a:t>
            </a:r>
            <a:r>
              <a:rPr lang="en-GB" b="1" dirty="0">
                <a:latin typeface="Open Sans"/>
                <a:ea typeface="Open Sans"/>
                <a:cs typeface="Open Sans"/>
                <a:sym typeface="Open Sans"/>
              </a:rPr>
              <a:t> ОН (</a:t>
            </a:r>
            <a:r>
              <a:rPr lang="en-GB" b="1" dirty="0" err="1">
                <a:latin typeface="Open Sans"/>
                <a:ea typeface="Open Sans"/>
                <a:cs typeface="Open Sans"/>
                <a:sym typeface="Open Sans"/>
              </a:rPr>
              <a:t>Околен</a:t>
            </a:r>
            <a:r>
              <a:rPr lang="en-GB" b="1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b="1" dirty="0" err="1">
                <a:latin typeface="Open Sans"/>
                <a:ea typeface="Open Sans"/>
                <a:cs typeface="Open Sans"/>
                <a:sym typeface="Open Sans"/>
              </a:rPr>
              <a:t>свят</a:t>
            </a:r>
            <a:r>
              <a:rPr lang="en-GB" b="1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b="1" dirty="0" err="1">
                <a:latin typeface="Open Sans"/>
                <a:ea typeface="Open Sans"/>
                <a:cs typeface="Open Sans"/>
                <a:sym typeface="Open Sans"/>
              </a:rPr>
              <a:t>Конструиране</a:t>
            </a:r>
            <a:r>
              <a:rPr lang="en-GB" b="1" dirty="0"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GB" b="1" dirty="0" err="1">
                <a:latin typeface="Open Sans"/>
                <a:ea typeface="Open Sans"/>
                <a:cs typeface="Open Sans"/>
                <a:sym typeface="Open Sans"/>
              </a:rPr>
              <a:t>технологии</a:t>
            </a:r>
            <a:r>
              <a:rPr lang="en-GB" b="1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b="1" dirty="0" err="1">
                <a:latin typeface="Open Sans"/>
                <a:ea typeface="Open Sans"/>
                <a:cs typeface="Open Sans"/>
                <a:sym typeface="Open Sans"/>
              </a:rPr>
              <a:t>Математика</a:t>
            </a:r>
            <a:r>
              <a:rPr lang="en-GB" b="1" dirty="0"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  <a:p>
            <a:pPr marL="269999" lvl="0" indent="-179999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latin typeface="Open Sans"/>
              <a:ea typeface="Open Sans"/>
              <a:cs typeface="Open Sans"/>
              <a:sym typeface="Open Sans"/>
            </a:endParaRPr>
          </a:p>
          <a:p>
            <a:pPr marL="450000" lvl="0" indent="-252900" algn="l" rtl="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Разпознaване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външния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израз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емоциите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емоционалните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преживявания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  <a:p>
            <a:pPr marL="450000" lvl="0" indent="-252900" algn="l" rtl="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По-добро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разбиране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собствените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чувствата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другия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: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  <a:p>
            <a:pPr marL="450000" lvl="0" indent="-252900" algn="l" rtl="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Работа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по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двойки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разпознаване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емоцията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партньора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  <a:p>
            <a:pPr marL="450000" lvl="0" indent="-252900" algn="l" rtl="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Идентифициране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лични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предпочитания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личен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избор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  <a:p>
            <a:pPr marL="450000" lvl="0" indent="-252900" algn="l" rtl="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Насърчаване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уменията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за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самооценка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  <a:p>
            <a:pPr marL="450000" lvl="0" indent="-252900" algn="l" rtl="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Разбиране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последствията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действията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си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върху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другия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 (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връзка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причина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следствие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);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  <a:p>
            <a:pPr marL="450000" lvl="0" indent="-252900" algn="l" rtl="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Разрешаване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конфронтации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чрез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игра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  <a:p>
            <a:pPr marL="450000" lvl="0" indent="-252900" algn="l" rtl="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Следване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общоприетите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социално-етични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норми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валидни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за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детската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възраст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  <a:p>
            <a:pPr marL="450000" lvl="0" indent="-252900" algn="l" rtl="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Самоутвърждаване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общуване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с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околните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  <a:p>
            <a:pPr marL="450000" lvl="0" indent="-252900" algn="l" rtl="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Социална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здравословна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среда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  <a:p>
            <a:pPr marL="450000" lvl="0" indent="-252900" algn="l" rtl="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Домашна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обстановка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; 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  <a:p>
            <a:pPr marL="450000" lvl="0" indent="-252900" algn="l" rtl="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Семейство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членове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роли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отговорности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  <a:p>
            <a:pPr marL="450000" lvl="0" indent="-252900" algn="l" rtl="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Общност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социални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връзки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  <a:p>
            <a:pPr marL="450000" lvl="0" indent="-252900" algn="l" rtl="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Професии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в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семейството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професии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насочени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към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услугите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в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общността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  <a:p>
            <a:pPr marL="450000" lvl="0" indent="-252900" algn="l" rtl="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Толерантност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приобщаване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различните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от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нас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Народите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света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);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  <a:p>
            <a:pPr marL="450000" lvl="0" indent="-252900" algn="l" rtl="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Грижи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GB" sz="1200" dirty="0" err="1">
                <a:latin typeface="Open Sans"/>
                <a:ea typeface="Open Sans"/>
                <a:cs typeface="Open Sans"/>
                <a:sym typeface="Open Sans"/>
              </a:rPr>
              <a:t>инициативност</a:t>
            </a:r>
            <a:r>
              <a:rPr lang="en-GB" sz="1200" dirty="0"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sz="12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3" name="Google Shape;223;p45"/>
          <p:cNvSpPr txBox="1"/>
          <p:nvPr/>
        </p:nvSpPr>
        <p:spPr>
          <a:xfrm>
            <a:off x="210622" y="0"/>
            <a:ext cx="7335000" cy="5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Благодарим Ви </a:t>
            </a:r>
            <a:r>
              <a:rPr lang="bg-BG" smtClean="0"/>
              <a:t>за вниманието!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9435856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2B5393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321</Words>
  <Application>Microsoft Office PowerPoint</Application>
  <PresentationFormat>Презентация на цял екран (16:9)</PresentationFormat>
  <Paragraphs>42</Paragraphs>
  <Slides>16</Slides>
  <Notes>6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Заглавия на слайдовете</vt:lpstr>
      </vt:variant>
      <vt:variant>
        <vt:i4>16</vt:i4>
      </vt:variant>
    </vt:vector>
  </HeadingPairs>
  <TitlesOfParts>
    <vt:vector size="24" baseType="lpstr">
      <vt:lpstr>Arial</vt:lpstr>
      <vt:lpstr>Monotype Corsiva</vt:lpstr>
      <vt:lpstr>Open Sans</vt:lpstr>
      <vt:lpstr>Times New Roman</vt:lpstr>
      <vt:lpstr>Wingdings</vt:lpstr>
      <vt:lpstr>Simple Light</vt:lpstr>
      <vt:lpstr>Simple Light</vt:lpstr>
      <vt:lpstr>Simple Light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Благодарим Ви за вниманието!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cp:lastModifiedBy>User</cp:lastModifiedBy>
  <cp:revision>7</cp:revision>
  <dcterms:modified xsi:type="dcterms:W3CDTF">2024-04-11T11:36:30Z</dcterms:modified>
</cp:coreProperties>
</file>