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6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Rg st="1" end="21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4E5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D96E3-0873-432F-826B-721ACED86820}" type="datetimeFigureOut">
              <a:rPr lang="bg-BG" smtClean="0"/>
              <a:t>30.5.2024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2565DA4-7BF3-4345-9F59-B4EB6CC4B82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81416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D96E3-0873-432F-826B-721ACED86820}" type="datetimeFigureOut">
              <a:rPr lang="bg-BG" smtClean="0"/>
              <a:t>30.5.2024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65DA4-7BF3-4345-9F59-B4EB6CC4B82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6348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D96E3-0873-432F-826B-721ACED86820}" type="datetimeFigureOut">
              <a:rPr lang="bg-BG" smtClean="0"/>
              <a:t>30.5.2024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2565DA4-7BF3-4345-9F59-B4EB6CC4B82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5584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D96E3-0873-432F-826B-721ACED86820}" type="datetimeFigureOut">
              <a:rPr lang="bg-BG" smtClean="0"/>
              <a:t>30.5.2024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2565DA4-7BF3-4345-9F59-B4EB6CC4B82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770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D96E3-0873-432F-826B-721ACED86820}" type="datetimeFigureOut">
              <a:rPr lang="bg-BG" smtClean="0"/>
              <a:t>30.5.2024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2565DA4-7BF3-4345-9F59-B4EB6CC4B82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48169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D96E3-0873-432F-826B-721ACED86820}" type="datetimeFigureOut">
              <a:rPr lang="bg-BG" smtClean="0"/>
              <a:t>30.5.2024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65DA4-7BF3-4345-9F59-B4EB6CC4B82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7613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D96E3-0873-432F-826B-721ACED86820}" type="datetimeFigureOut">
              <a:rPr lang="bg-BG" smtClean="0"/>
              <a:t>30.5.2024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65DA4-7BF3-4345-9F59-B4EB6CC4B82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8214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D96E3-0873-432F-826B-721ACED86820}" type="datetimeFigureOut">
              <a:rPr lang="bg-BG" smtClean="0"/>
              <a:t>30.5.2024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65DA4-7BF3-4345-9F59-B4EB6CC4B82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132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D96E3-0873-432F-826B-721ACED86820}" type="datetimeFigureOut">
              <a:rPr lang="bg-BG" smtClean="0"/>
              <a:t>30.5.2024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2565DA4-7BF3-4345-9F59-B4EB6CC4B82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78469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D96E3-0873-432F-826B-721ACED86820}" type="datetimeFigureOut">
              <a:rPr lang="bg-BG" smtClean="0"/>
              <a:t>30.5.2024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2565DA4-7BF3-4345-9F59-B4EB6CC4B82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07294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D96E3-0873-432F-826B-721ACED86820}" type="datetimeFigureOut">
              <a:rPr lang="bg-BG" smtClean="0"/>
              <a:t>30.5.2024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2565DA4-7BF3-4345-9F59-B4EB6CC4B825}" type="slidenum">
              <a:rPr lang="bg-BG" smtClean="0"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7580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D96E3-0873-432F-826B-721ACED86820}" type="datetimeFigureOut">
              <a:rPr lang="bg-BG" smtClean="0"/>
              <a:t>30.5.2024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2565DA4-7BF3-4345-9F59-B4EB6CC4B82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2252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D96E3-0873-432F-826B-721ACED86820}" type="datetimeFigureOut">
              <a:rPr lang="bg-BG" smtClean="0"/>
              <a:t>30.5.2024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2565DA4-7BF3-4345-9F59-B4EB6CC4B825}" type="slidenum">
              <a:rPr lang="bg-BG" smtClean="0"/>
              <a:t>‹#›</a:t>
            </a:fld>
            <a:endParaRPr lang="bg-BG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5183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D96E3-0873-432F-826B-721ACED86820}" type="datetimeFigureOut">
              <a:rPr lang="bg-BG" smtClean="0"/>
              <a:t>30.5.2024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2565DA4-7BF3-4345-9F59-B4EB6CC4B82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474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D96E3-0873-432F-826B-721ACED86820}" type="datetimeFigureOut">
              <a:rPr lang="bg-BG" smtClean="0"/>
              <a:t>30.5.2024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65DA4-7BF3-4345-9F59-B4EB6CC4B82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0632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D96E3-0873-432F-826B-721ACED86820}" type="datetimeFigureOut">
              <a:rPr lang="bg-BG" smtClean="0"/>
              <a:t>30.5.2024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65DA4-7BF3-4345-9F59-B4EB6CC4B82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26877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D96E3-0873-432F-826B-721ACED86820}" type="datetimeFigureOut">
              <a:rPr lang="bg-BG" smtClean="0"/>
              <a:t>30.5.2024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2565DA4-7BF3-4345-9F59-B4EB6CC4B82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8676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LEGO&#174;%20Education%20%20&#1087;&#1086;%20&#1053;&#1055;%20_&#1061;&#1091;&#1073;&#1072;&#1074;&#1086;%20&#1077;%20&#1074;%20&#1076;&#1077;&#1090;&#1089;&#1082;&#1072;&#1090;&#1072;%20&#1075;&#1088;&#1072;&#1076;&#1080;&#1085;&#1072;_.pptx" TargetMode="Externa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5" Type="http://schemas.openxmlformats.org/officeDocument/2006/relationships/hyperlink" Target="&#1040;&#1085;&#1072;&#1083;&#1080;&#1079;%20&#1085;&#1072;%20&#1072;&#1085;&#1082;&#1077;&#1090;&#1072;%20&#1079;&#1072;%20&#1088;&#1086;&#1076;&#1080;&#1090;&#1077;&#1083;&#1080;&#1090;&#1077;%20&#1086;&#1090;%204%20&#1075;&#1088;.-%20&#1052;&#1086;&#1077;&#1090;&#1086;%20&#1076;&#1077;&#1090;&#1077;%20-&#1085;&#1072;&#1074;&#1080;&#1094;&#1080;%20&#1080;%20&#1089;&#1087;&#1077;&#1094;&#1080;&#1092;&#1080;&#1095;&#1085;&#1086;&#1089;&#1090;.doc" TargetMode="External"/><Relationship Id="rId4" Type="http://schemas.openxmlformats.org/officeDocument/2006/relationships/hyperlink" Target="&#1040;&#1085;&#1082;&#1077;&#1090;&#1072;%20&#1079;&#1072;%20&#1088;&#1086;&#1076;&#1080;&#1090;&#1077;&#1083;&#1080;&#1090;&#1077;%20&#1086;&#1090;%204-&#1090;&#1072;%20&#1075;&#1088;.-&#1052;&#1086;&#1077;&#1090;&#1086;%20&#1076;&#1077;&#1090;&#1077;%20-%20&#1085;&#1072;&#1074;&#1080;&#1094;&#1080;%20&#1080;%20&#1089;&#1087;&#1077;&#1094;&#1080;&#1092;&#1080;&#1095;&#1085;&#1086;&#1089;&#1090;.doc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6" Type="http://schemas.openxmlformats.org/officeDocument/2006/relationships/image" Target="../media/image43.jp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&#1056;&#1072;&#1073;&#1086;&#1090;&#1080;&#1083;&#1085;&#1080;&#1095;&#1082;&#1072;%20&#1085;&#1072;%20&#1077;&#1084;&#1086;&#1094;&#1080;&#1080;&#1090;&#1077;%20&#1089;%20&#1091;&#1095;&#1072;&#1089;&#1090;&#1080;&#1077;&#1090;&#1086;%20&#1085;&#1072;%20&#1088;&#1086;&#1076;&#1080;&#1090;&#1077;&#1083;&#1080;&#1090;&#1077;.pptx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&#1040;&#1085;&#1072;&#1083;&#1080;&#1079;%20&#1085;&#1072;%20&#1072;&#1085;&#1082;&#1077;&#1090;&#1072;%20&#1079;&#1072;%20&#1088;&#1086;&#1076;&#1080;&#1090;&#1077;&#1083;&#1080;&#1090;&#1077;%20&#1086;&#1090;%204&#1075;&#1088;.-&#1054;&#1095;&#1072;&#1082;&#1074;&#1072;&#1085;&#1080;&#1103;%20&#1080;%20&#1088;&#1077;&#1072;&#1083;&#1085;&#1086;&#1089;&#1090;.doc.docx" TargetMode="Externa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7.xml"/><Relationship Id="rId6" Type="http://schemas.openxmlformats.org/officeDocument/2006/relationships/image" Target="../media/image59.jpg"/><Relationship Id="rId5" Type="http://schemas.openxmlformats.org/officeDocument/2006/relationships/image" Target="../media/image58.jpg"/><Relationship Id="rId4" Type="http://schemas.openxmlformats.org/officeDocument/2006/relationships/image" Target="../media/image5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lameo.com/read/0076928137d02d88a444b" TargetMode="Externa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8.xml"/><Relationship Id="rId4" Type="http://schemas.openxmlformats.org/officeDocument/2006/relationships/hyperlink" Target="&#1054;&#1090;&#1095;&#1077;&#1090;%20&#1087;&#1088;&#1086;&#1077;&#1082;&#1090;.docx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75211" y="117567"/>
            <a:ext cx="10629402" cy="4624250"/>
          </a:xfrm>
          <a:noFill/>
          <a:effectLst>
            <a:glow rad="101600">
              <a:schemeClr val="accent1">
                <a:lumMod val="20000"/>
                <a:lumOff val="80000"/>
                <a:alpha val="40000"/>
              </a:schemeClr>
            </a:glow>
            <a:outerShdw blurRad="50800" dist="50800" dir="5400000" algn="ctr" rotWithShape="0">
              <a:srgbClr val="000000">
                <a:alpha val="78000"/>
              </a:srgbClr>
            </a:outerShdw>
          </a:effectLst>
        </p:spPr>
        <p:txBody>
          <a:bodyPr>
            <a:norm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bg-BG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НП ,,Хубаво е в детската градина” –</a:t>
            </a:r>
            <a:r>
              <a:rPr lang="bg-BG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Иновативен проект </a:t>
            </a:r>
            <a:r>
              <a:rPr lang="bg-BG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bg-BG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g-BG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</a:t>
            </a:r>
            <a:r>
              <a:rPr lang="bg-BG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Социално-емоционално развитие с LEGO ® </a:t>
            </a:r>
            <a:r>
              <a:rPr lang="bg-BG" b="1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Education</a:t>
            </a:r>
            <a:r>
              <a:rPr lang="bg-BG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  </a:t>
            </a:r>
            <a:endParaRPr lang="bg-BG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sz="half" idx="2"/>
          </p:nvPr>
        </p:nvSpPr>
        <p:spPr>
          <a:xfrm>
            <a:off x="1609499" y="5103222"/>
            <a:ext cx="8915400" cy="1663337"/>
          </a:xfrm>
        </p:spPr>
        <p:txBody>
          <a:bodyPr>
            <a:normAutofit fontScale="25000" lnSpcReduction="20000"/>
          </a:bodyPr>
          <a:lstStyle/>
          <a:p>
            <a:pPr marL="0" lvl="0" indent="0" algn="r">
              <a:buClr>
                <a:srgbClr val="94B6D2"/>
              </a:buClr>
            </a:pPr>
            <a:r>
              <a:rPr lang="bg-BG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ДГ №18 „</a:t>
            </a:r>
            <a:r>
              <a:rPr lang="bg-BG" sz="9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Пчелица</a:t>
            </a:r>
            <a:r>
              <a:rPr lang="bg-BG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</a:p>
          <a:p>
            <a:pPr marL="0" lvl="0" indent="0" algn="r">
              <a:buClr>
                <a:srgbClr val="94B6D2"/>
              </a:buClr>
            </a:pPr>
            <a:r>
              <a:rPr lang="bg-BG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Четвърта подготвителна група</a:t>
            </a:r>
          </a:p>
          <a:p>
            <a:pPr marL="0" lvl="0" indent="0" algn="r">
              <a:buClr>
                <a:srgbClr val="94B6D2"/>
              </a:buClr>
            </a:pPr>
            <a:r>
              <a:rPr lang="bg-BG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Учители: ст. учител Марияна Георгиева </a:t>
            </a:r>
          </a:p>
          <a:p>
            <a:pPr marL="0" lvl="0" indent="0" algn="r">
              <a:buClr>
                <a:srgbClr val="94B6D2"/>
              </a:buClr>
            </a:pPr>
            <a:r>
              <a:rPr lang="bg-BG" sz="9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ст. учител Ирена Узунова</a:t>
            </a:r>
          </a:p>
          <a:p>
            <a:endParaRPr lang="bg-BG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057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idx="4294967295"/>
          </p:nvPr>
        </p:nvSpPr>
        <p:spPr>
          <a:xfrm>
            <a:off x="0" y="339725"/>
            <a:ext cx="10515600" cy="927372"/>
          </a:xfrm>
        </p:spPr>
        <p:txBody>
          <a:bodyPr>
            <a:normAutofit fontScale="90000"/>
          </a:bodyPr>
          <a:lstStyle/>
          <a:p>
            <a:pPr algn="ctr"/>
            <a:r>
              <a:rPr lang="bg-BG" sz="2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Изграждане на </a:t>
            </a:r>
            <a:r>
              <a:rPr lang="en-US" sz="2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STEAM</a:t>
            </a:r>
            <a:r>
              <a:rPr lang="en-US" sz="2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bg-BG" sz="2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среда за развиване на творческите способности на децата, чрез работата с </a:t>
            </a:r>
            <a:r>
              <a:rPr lang="en-US" sz="2800" b="1" i="1" dirty="0" smtClean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</a:rPr>
              <a:t>LEGO EDUCATION</a:t>
            </a:r>
            <a:endParaRPr lang="bg-BG" sz="28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65" y="1267097"/>
            <a:ext cx="2651762" cy="49246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28" y="1267097"/>
            <a:ext cx="2795451" cy="49246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20"/>
          <a:stretch/>
        </p:blipFill>
        <p:spPr>
          <a:xfrm>
            <a:off x="6373798" y="1417230"/>
            <a:ext cx="2692701" cy="38796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656" y="2089965"/>
            <a:ext cx="2730136" cy="47680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5132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>
          <a:xfrm rot="10800000" flipV="1">
            <a:off x="1010285" y="352696"/>
            <a:ext cx="10158730" cy="2913017"/>
          </a:xfrm>
        </p:spPr>
        <p:txBody>
          <a:bodyPr>
            <a:noAutofit/>
          </a:bodyPr>
          <a:lstStyle/>
          <a:p>
            <a:pPr lvl="0">
              <a:spcBef>
                <a:spcPts val="1000"/>
              </a:spcBef>
            </a:pPr>
            <a:r>
              <a:rPr lang="bg-BG" sz="2800" dirty="0" smtClean="0">
                <a:latin typeface="Monotype Corsiva" panose="03010101010201010101" pitchFamily="66" charset="0"/>
                <a:ea typeface="Calibri" panose="020F0502020204030204" pitchFamily="34" charset="0"/>
              </a:rPr>
              <a:t/>
            </a:r>
            <a:br>
              <a:rPr lang="bg-BG" sz="2800" dirty="0" smtClean="0">
                <a:latin typeface="Monotype Corsiva" panose="03010101010201010101" pitchFamily="66" charset="0"/>
                <a:ea typeface="Calibri" panose="020F0502020204030204" pitchFamily="34" charset="0"/>
              </a:rPr>
            </a:br>
            <a:r>
              <a:rPr lang="bg-BG" sz="2800" dirty="0">
                <a:latin typeface="Monotype Corsiva" panose="03010101010201010101" pitchFamily="66" charset="0"/>
                <a:ea typeface="Calibri" panose="020F0502020204030204" pitchFamily="34" charset="0"/>
              </a:rPr>
              <a:t/>
            </a:r>
            <a:br>
              <a:rPr lang="bg-BG" sz="2800" dirty="0">
                <a:latin typeface="Monotype Corsiva" panose="03010101010201010101" pitchFamily="66" charset="0"/>
                <a:ea typeface="Calibri" panose="020F0502020204030204" pitchFamily="34" charset="0"/>
              </a:rPr>
            </a:br>
            <a:r>
              <a:rPr lang="bg-BG" sz="2800" dirty="0" smtClean="0">
                <a:latin typeface="Monotype Corsiva" panose="03010101010201010101" pitchFamily="66" charset="0"/>
                <a:ea typeface="Calibri" panose="020F0502020204030204" pitchFamily="34" charset="0"/>
              </a:rPr>
              <a:t/>
            </a:r>
            <a:br>
              <a:rPr lang="bg-BG" sz="2800" dirty="0" smtClean="0">
                <a:latin typeface="Monotype Corsiva" panose="03010101010201010101" pitchFamily="66" charset="0"/>
                <a:ea typeface="Calibri" panose="020F0502020204030204" pitchFamily="34" charset="0"/>
              </a:rPr>
            </a:br>
            <a:r>
              <a:rPr lang="bg-BG" sz="2800" dirty="0">
                <a:latin typeface="Monotype Corsiva" panose="03010101010201010101" pitchFamily="66" charset="0"/>
                <a:ea typeface="Calibri" panose="020F0502020204030204" pitchFamily="34" charset="0"/>
              </a:rPr>
              <a:t/>
            </a:r>
            <a:br>
              <a:rPr lang="bg-BG" sz="2800" dirty="0">
                <a:latin typeface="Monotype Corsiva" panose="03010101010201010101" pitchFamily="66" charset="0"/>
                <a:ea typeface="Calibri" panose="020F0502020204030204" pitchFamily="34" charset="0"/>
              </a:rPr>
            </a:br>
            <a:r>
              <a:rPr lang="bg-BG" sz="2800" dirty="0" smtClean="0">
                <a:latin typeface="Monotype Corsiva" panose="03010101010201010101" pitchFamily="66" charset="0"/>
                <a:ea typeface="Calibri" panose="020F0502020204030204" pitchFamily="34" charset="0"/>
              </a:rPr>
              <a:t/>
            </a:r>
            <a:br>
              <a:rPr lang="bg-BG" sz="2800" dirty="0" smtClean="0">
                <a:latin typeface="Monotype Corsiva" panose="03010101010201010101" pitchFamily="66" charset="0"/>
                <a:ea typeface="Calibri" panose="020F0502020204030204" pitchFamily="34" charset="0"/>
              </a:rPr>
            </a:br>
            <a:r>
              <a:rPr lang="bg-BG" sz="2800" dirty="0" smtClean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Представяне </a:t>
            </a:r>
            <a:r>
              <a:rPr lang="bg-BG" sz="28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на проектното предложение по </a:t>
            </a:r>
            <a:r>
              <a:rPr lang="bg-BG" sz="2800" b="1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НП ,,Хубаво е в детската градина” </a:t>
            </a:r>
            <a:r>
              <a:rPr lang="bg-BG" sz="2800" b="1" dirty="0" smtClean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–</a:t>
            </a:r>
            <a:r>
              <a:rPr lang="bg-BG" sz="2800" dirty="0" smtClean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 </a:t>
            </a:r>
            <a:r>
              <a:rPr lang="bg-BG" sz="2800" b="1" dirty="0" smtClean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Иновативен </a:t>
            </a:r>
            <a:r>
              <a:rPr lang="bg-BG" sz="2800" b="1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проект " Социално-емоционално развитие с LEGO ® </a:t>
            </a:r>
            <a:r>
              <a:rPr lang="bg-BG" sz="2800" b="1" dirty="0" err="1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Education</a:t>
            </a:r>
            <a:r>
              <a:rPr lang="bg-BG" sz="2800" b="1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  - </a:t>
            </a:r>
            <a:r>
              <a:rPr lang="bg-BG" sz="2800" b="1" dirty="0" smtClean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пред </a:t>
            </a:r>
            <a:r>
              <a:rPr lang="bg-BG" sz="2800" b="1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родителската </a:t>
            </a:r>
            <a:r>
              <a:rPr lang="bg-BG" sz="2800" b="1" dirty="0" smtClean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аудитория</a:t>
            </a:r>
            <a:br>
              <a:rPr lang="bg-BG" sz="2800" b="1" dirty="0" smtClean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</a:br>
            <a:r>
              <a:rPr lang="bg-BG" sz="2800" b="1" dirty="0">
                <a:latin typeface="Monotype Corsiva" panose="03010101010201010101" pitchFamily="66" charset="0"/>
                <a:ea typeface="Calibri" panose="020F0502020204030204" pitchFamily="34" charset="0"/>
              </a:rPr>
              <a:t/>
            </a:r>
            <a:br>
              <a:rPr lang="bg-BG" sz="2800" b="1" dirty="0">
                <a:latin typeface="Monotype Corsiva" panose="03010101010201010101" pitchFamily="66" charset="0"/>
                <a:ea typeface="Calibri" panose="020F0502020204030204" pitchFamily="34" charset="0"/>
              </a:rPr>
            </a:br>
            <a:r>
              <a:rPr lang="ru-RU" sz="2800" dirty="0">
                <a:solidFill>
                  <a:prstClr val="black">
                    <a:tint val="75000"/>
                  </a:prstClr>
                </a:solidFill>
                <a:latin typeface="Monotype Corsiva" panose="03010101010201010101" pitchFamily="66" charset="0"/>
                <a:ea typeface="+mn-ea"/>
                <a:cs typeface="+mn-cs"/>
                <a:hlinkClick r:id="rId3" action="ppaction://hlinkpres?slideindex=1&amp;slidetitle="/>
              </a:rPr>
              <a:t>LEGO® </a:t>
            </a:r>
            <a:r>
              <a:rPr lang="ru-RU" sz="2800" dirty="0" err="1">
                <a:solidFill>
                  <a:prstClr val="black">
                    <a:tint val="75000"/>
                  </a:prstClr>
                </a:solidFill>
                <a:latin typeface="Monotype Corsiva" panose="03010101010201010101" pitchFamily="66" charset="0"/>
                <a:ea typeface="+mn-ea"/>
                <a:cs typeface="+mn-cs"/>
                <a:hlinkClick r:id="rId3" action="ppaction://hlinkpres?slideindex=1&amp;slidetitle="/>
              </a:rPr>
              <a:t>Education</a:t>
            </a:r>
            <a:r>
              <a:rPr lang="ru-RU" sz="2800" dirty="0">
                <a:solidFill>
                  <a:prstClr val="black">
                    <a:tint val="75000"/>
                  </a:prstClr>
                </a:solidFill>
                <a:latin typeface="Monotype Corsiva" panose="03010101010201010101" pitchFamily="66" charset="0"/>
                <a:ea typeface="+mn-ea"/>
                <a:cs typeface="+mn-cs"/>
                <a:hlinkClick r:id="rId3" action="ppaction://hlinkpres?slideindex=1&amp;slidetitle="/>
              </a:rPr>
              <a:t>  по НП _</a:t>
            </a:r>
            <a:r>
              <a:rPr lang="ru-RU" sz="2800" dirty="0" err="1">
                <a:solidFill>
                  <a:prstClr val="black">
                    <a:tint val="75000"/>
                  </a:prstClr>
                </a:solidFill>
                <a:latin typeface="Monotype Corsiva" panose="03010101010201010101" pitchFamily="66" charset="0"/>
                <a:ea typeface="+mn-ea"/>
                <a:cs typeface="+mn-cs"/>
                <a:hlinkClick r:id="rId3" action="ppaction://hlinkpres?slideindex=1&amp;slidetitle="/>
              </a:rPr>
              <a:t>Хубаво</a:t>
            </a:r>
            <a:r>
              <a:rPr lang="ru-RU" sz="2800" dirty="0">
                <a:solidFill>
                  <a:prstClr val="black">
                    <a:tint val="75000"/>
                  </a:prstClr>
                </a:solidFill>
                <a:latin typeface="Monotype Corsiva" panose="03010101010201010101" pitchFamily="66" charset="0"/>
                <a:ea typeface="+mn-ea"/>
                <a:cs typeface="+mn-cs"/>
                <a:hlinkClick r:id="rId3" action="ppaction://hlinkpres?slideindex=1&amp;slidetitle="/>
              </a:rPr>
              <a:t> е в </a:t>
            </a:r>
            <a:r>
              <a:rPr lang="ru-RU" sz="2800" dirty="0" err="1">
                <a:solidFill>
                  <a:prstClr val="black">
                    <a:tint val="75000"/>
                  </a:prstClr>
                </a:solidFill>
                <a:latin typeface="Monotype Corsiva" panose="03010101010201010101" pitchFamily="66" charset="0"/>
                <a:ea typeface="+mn-ea"/>
                <a:cs typeface="+mn-cs"/>
                <a:hlinkClick r:id="rId3" action="ppaction://hlinkpres?slideindex=1&amp;slidetitle="/>
              </a:rPr>
              <a:t>детската</a:t>
            </a:r>
            <a:r>
              <a:rPr lang="ru-RU" sz="2800" dirty="0">
                <a:solidFill>
                  <a:prstClr val="black">
                    <a:tint val="75000"/>
                  </a:prstClr>
                </a:solidFill>
                <a:latin typeface="Monotype Corsiva" panose="03010101010201010101" pitchFamily="66" charset="0"/>
                <a:ea typeface="+mn-ea"/>
                <a:cs typeface="+mn-cs"/>
                <a:hlinkClick r:id="rId3" action="ppaction://hlinkpres?slideindex=1&amp;slidetitle="/>
              </a:rPr>
              <a:t> градина_.pptx</a:t>
            </a:r>
            <a:r>
              <a:rPr lang="bg-BG" sz="2800" dirty="0">
                <a:solidFill>
                  <a:prstClr val="black">
                    <a:tint val="75000"/>
                  </a:prstClr>
                </a:solidFill>
                <a:latin typeface="Monotype Corsiva" panose="03010101010201010101" pitchFamily="66" charset="0"/>
                <a:ea typeface="+mn-ea"/>
                <a:cs typeface="+mn-cs"/>
              </a:rPr>
              <a:t/>
            </a:r>
            <a:br>
              <a:rPr lang="bg-BG" sz="2800" dirty="0">
                <a:solidFill>
                  <a:prstClr val="black">
                    <a:tint val="75000"/>
                  </a:prstClr>
                </a:solidFill>
                <a:latin typeface="Monotype Corsiva" panose="03010101010201010101" pitchFamily="66" charset="0"/>
                <a:ea typeface="+mn-ea"/>
                <a:cs typeface="+mn-cs"/>
              </a:rPr>
            </a:br>
            <a:endParaRPr lang="bg-BG" sz="2800" dirty="0">
              <a:latin typeface="Monotype Corsiva" panose="03010101010201010101" pitchFamily="66" charset="0"/>
            </a:endParaRP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idx="1"/>
          </p:nvPr>
        </p:nvSpPr>
        <p:spPr>
          <a:xfrm>
            <a:off x="831850" y="4689565"/>
            <a:ext cx="10515600" cy="1449977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sz="28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Анкетна карта за </a:t>
            </a:r>
            <a:r>
              <a:rPr lang="bg-BG" sz="2800" dirty="0" smtClean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родителите </a:t>
            </a:r>
            <a:r>
              <a:rPr lang="bg-BG" sz="28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- </a:t>
            </a:r>
            <a:r>
              <a:rPr lang="bg-BG" sz="2800" b="1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,,Моето дете - навици и специфичност</a:t>
            </a:r>
            <a:r>
              <a:rPr lang="bg-BG" sz="2800" b="1" dirty="0" smtClean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”</a:t>
            </a:r>
          </a:p>
          <a:p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     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hlinkClick r:id="rId4" action="ppaction://hlinkfile"/>
              </a:rPr>
              <a:t>Анкета за </a:t>
            </a:r>
            <a:r>
              <a:rPr lang="ru-RU" sz="2800" dirty="0" err="1" smtClean="0">
                <a:solidFill>
                  <a:schemeClr val="tx1"/>
                </a:solidFill>
                <a:latin typeface="Monotype Corsiva" panose="03010101010201010101" pitchFamily="66" charset="0"/>
                <a:hlinkClick r:id="rId4" action="ppaction://hlinkfile"/>
              </a:rPr>
              <a:t>родителите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hlinkClick r:id="rId4" action="ppaction://hlinkfile"/>
              </a:rPr>
              <a:t> – </a:t>
            </a:r>
            <a:r>
              <a:rPr lang="ru-RU" sz="2800" dirty="0" err="1" smtClean="0">
                <a:solidFill>
                  <a:schemeClr val="tx1"/>
                </a:solidFill>
                <a:latin typeface="Monotype Corsiva" panose="03010101010201010101" pitchFamily="66" charset="0"/>
                <a:hlinkClick r:id="rId4" action="ppaction://hlinkfile"/>
              </a:rPr>
              <a:t>Моето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hlinkClick r:id="rId4" action="ppaction://hlinkfile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Monotype Corsiva" panose="03010101010201010101" pitchFamily="66" charset="0"/>
                <a:hlinkClick r:id="rId4" action="ppaction://hlinkfile"/>
              </a:rPr>
              <a:t>дете-навици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  <a:hlinkClick r:id="rId4" action="ppaction://hlinkfile"/>
              </a:rPr>
              <a:t> и </a:t>
            </a:r>
            <a:r>
              <a:rPr lang="ru-RU" sz="2800" dirty="0" err="1" smtClean="0">
                <a:solidFill>
                  <a:schemeClr val="tx1"/>
                </a:solidFill>
                <a:latin typeface="Monotype Corsiva" panose="03010101010201010101" pitchFamily="66" charset="0"/>
                <a:hlinkClick r:id="rId4" action="ppaction://hlinkfile"/>
              </a:rPr>
              <a:t>специфичност</a:t>
            </a:r>
            <a:endParaRPr lang="ru-RU" sz="2800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r>
              <a:rPr lang="bg-BG" sz="2800" smtClean="0">
                <a:solidFill>
                  <a:schemeClr val="tx1"/>
                </a:solidFill>
                <a:latin typeface="Monotype Corsiva" panose="03010101010201010101" pitchFamily="66" charset="0"/>
                <a:hlinkClick r:id="rId5" action="ppaction://hlinkfile"/>
              </a:rPr>
              <a:t>    Анализ </a:t>
            </a:r>
            <a:r>
              <a:rPr lang="bg-BG" sz="2800" dirty="0" smtClean="0">
                <a:solidFill>
                  <a:schemeClr val="tx1"/>
                </a:solidFill>
                <a:latin typeface="Monotype Corsiva" panose="03010101010201010101" pitchFamily="66" charset="0"/>
                <a:hlinkClick r:id="rId5" action="ppaction://hlinkfile"/>
              </a:rPr>
              <a:t>на резултатите от анкетата за родителите от 4гр.</a:t>
            </a:r>
            <a:endParaRPr lang="bg-BG" sz="28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0802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idx="4294967295"/>
          </p:nvPr>
        </p:nvSpPr>
        <p:spPr>
          <a:xfrm>
            <a:off x="0" y="379413"/>
            <a:ext cx="10515600" cy="1344884"/>
          </a:xfrm>
        </p:spPr>
        <p:txBody>
          <a:bodyPr>
            <a:noAutofit/>
          </a:bodyPr>
          <a:lstStyle/>
          <a:p>
            <a:pPr algn="ctr"/>
            <a:r>
              <a:rPr lang="bg-BG" sz="28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„</a:t>
            </a:r>
            <a:r>
              <a:rPr lang="bg-BG" sz="2800" b="1" i="1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Кой и какъв искам да бъда?</a:t>
            </a:r>
            <a:r>
              <a:rPr lang="bg-BG" sz="28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“ </a:t>
            </a:r>
            <a:r>
              <a:rPr lang="bg-BG" sz="2800" dirty="0" smtClean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–</a:t>
            </a:r>
            <a:br>
              <a:rPr lang="bg-BG" sz="2800" dirty="0" smtClean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</a:br>
            <a:r>
              <a:rPr lang="bg-BG" sz="2800" dirty="0" smtClean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 </a:t>
            </a:r>
            <a:r>
              <a:rPr lang="bg-BG" sz="28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обобщаване, конкретизиране и конструиране на представите на вътрешния свят на детето</a:t>
            </a:r>
            <a:endParaRPr lang="bg-BG" sz="28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8" t="14180" r="3967" b="12836"/>
          <a:stretch/>
        </p:blipFill>
        <p:spPr>
          <a:xfrm rot="16200000">
            <a:off x="940532" y="1303220"/>
            <a:ext cx="3553097" cy="47287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59" r="3724" b="13466"/>
          <a:stretch/>
        </p:blipFill>
        <p:spPr>
          <a:xfrm rot="16200000">
            <a:off x="6328956" y="1257502"/>
            <a:ext cx="3553098" cy="48201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6" t="5564" r="4529" b="21815"/>
          <a:stretch/>
        </p:blipFill>
        <p:spPr>
          <a:xfrm rot="16200000">
            <a:off x="3807718" y="3294295"/>
            <a:ext cx="3435749" cy="36332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8475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>
          <a:xfrm>
            <a:off x="1802674" y="365126"/>
            <a:ext cx="9551126" cy="875846"/>
          </a:xfrm>
        </p:spPr>
        <p:txBody>
          <a:bodyPr/>
          <a:lstStyle/>
          <a:p>
            <a:pPr algn="ctr"/>
            <a:r>
              <a:rPr lang="bg-BG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bg-BG" sz="2800" b="1" i="1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„Ядосаната Ани“</a:t>
            </a:r>
            <a:r>
              <a:rPr lang="bg-BG" sz="28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 - разбиране и справяне с емоцията гняв.</a:t>
            </a:r>
            <a:endParaRPr lang="bg-BG" sz="28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11" y="1286692"/>
            <a:ext cx="4219302" cy="26573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32" y="4195589"/>
            <a:ext cx="4219302" cy="25709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502" y="1240971"/>
            <a:ext cx="2248916" cy="51990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920" y="1240970"/>
            <a:ext cx="2190280" cy="51990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702" y="1240969"/>
            <a:ext cx="2150641" cy="51990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880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592924" y="287384"/>
            <a:ext cx="8911687" cy="1306286"/>
          </a:xfrm>
        </p:spPr>
        <p:txBody>
          <a:bodyPr>
            <a:normAutofit fontScale="90000"/>
          </a:bodyPr>
          <a:lstStyle/>
          <a:p>
            <a:pPr algn="ctr"/>
            <a:r>
              <a:rPr lang="bg-BG" sz="2800" b="1" i="1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„Маса на приятелството“</a:t>
            </a:r>
            <a:r>
              <a:rPr lang="bg-BG" sz="28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 – изясняване на конфликти и недоразумения. Конструиране на главните герои и разрешаване на конфликтната ситуация.</a:t>
            </a:r>
            <a:endParaRPr lang="bg-BG" sz="28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12" y="1690689"/>
            <a:ext cx="5057502" cy="24231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702" y="1690688"/>
            <a:ext cx="5103224" cy="24231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12" y="4323806"/>
            <a:ext cx="5057501" cy="25341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286" y="4323806"/>
            <a:ext cx="5120640" cy="25341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7906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593670" y="287384"/>
            <a:ext cx="9910942" cy="1254985"/>
          </a:xfrm>
        </p:spPr>
        <p:txBody>
          <a:bodyPr>
            <a:normAutofit fontScale="90000"/>
          </a:bodyPr>
          <a:lstStyle/>
          <a:p>
            <a:pPr algn="ctr"/>
            <a:r>
              <a:rPr lang="bg-BG" sz="28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Тренинг с родителите</a:t>
            </a:r>
            <a:r>
              <a:rPr lang="bg-BG" sz="2800" b="1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 -„Огледало“</a:t>
            </a:r>
            <a:r>
              <a:rPr lang="bg-BG" sz="28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 - разпознаване и имитиране на  различни емоционални състояния, чрез конструиране. Развиване на емпатия - </a:t>
            </a:r>
            <a:r>
              <a:rPr lang="bg-BG" sz="2800" i="1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открита практика пред родителите.</a:t>
            </a:r>
            <a:endParaRPr lang="bg-BG" sz="28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42" y="1789611"/>
            <a:ext cx="5081452" cy="24296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789611"/>
            <a:ext cx="5475036" cy="24296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42" y="4466544"/>
            <a:ext cx="5081453" cy="23914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4466545"/>
            <a:ext cx="5475036" cy="23914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1650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dirty="0" smtClean="0">
                <a:latin typeface="Monotype Corsiva" panose="03010101010201010101" pitchFamily="66" charset="0"/>
                <a:ea typeface="Calibri" panose="020F0502020204030204" pitchFamily="34" charset="0"/>
              </a:rPr>
              <a:t> </a:t>
            </a:r>
            <a:r>
              <a:rPr lang="bg-BG" sz="2800" b="1" i="1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„ Петър - белята“-</a:t>
            </a:r>
            <a:r>
              <a:rPr lang="bg-BG" sz="28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</a:rPr>
              <a:t> децата разбират как държанието им влияе върху околните.</a:t>
            </a:r>
            <a:endParaRPr lang="bg-BG" sz="28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507" y="1690688"/>
            <a:ext cx="5506293" cy="25547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44" y="4336869"/>
            <a:ext cx="5445080" cy="25211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507" y="4336868"/>
            <a:ext cx="5506293" cy="25211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43" y="1690688"/>
            <a:ext cx="5445081" cy="25547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412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„</a:t>
            </a:r>
            <a:r>
              <a:rPr lang="ru-RU" sz="2800" b="1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Откриватели</a:t>
            </a: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“ 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–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децата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разбират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какво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е да си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упорит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-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открита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практика пред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педагогическия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колектив</a:t>
            </a:r>
            <a:r>
              <a:rPr lang="ru-RU" sz="2800" dirty="0">
                <a:solidFill>
                  <a:srgbClr val="002060"/>
                </a:solidFill>
              </a:rPr>
              <a:t>.</a:t>
            </a:r>
            <a:endParaRPr lang="bg-BG" sz="2800" dirty="0">
              <a:solidFill>
                <a:srgbClr val="002060"/>
              </a:solidFill>
            </a:endParaRPr>
          </a:p>
        </p:txBody>
      </p:sp>
      <p:pic>
        <p:nvPicPr>
          <p:cNvPr id="11" name="Картина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43" y="1580607"/>
            <a:ext cx="5431493" cy="24558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114" y="1580606"/>
            <a:ext cx="4939937" cy="24558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43" y="4258491"/>
            <a:ext cx="5431493" cy="24296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Картина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268" y="4258492"/>
            <a:ext cx="5011783" cy="24296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201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541418" y="156754"/>
            <a:ext cx="9963194" cy="14238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31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„Как да се </a:t>
            </a:r>
            <a:r>
              <a:rPr lang="ru-RU" sz="3100" b="1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справя</a:t>
            </a:r>
            <a:r>
              <a:rPr lang="ru-RU" sz="31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3100" b="1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когато</a:t>
            </a:r>
            <a:r>
              <a:rPr lang="ru-RU" sz="31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….“ 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–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Децата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разбират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какво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 е да си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разтревожен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, неспокоен и как да се справят с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тази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емоция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 -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открита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 практика пред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педагогическия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колектив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.</a:t>
            </a:r>
            <a:endParaRPr lang="bg-BG" sz="31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37" y="1802675"/>
            <a:ext cx="5381897" cy="24296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02675"/>
            <a:ext cx="5257800" cy="24296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36" y="4454434"/>
            <a:ext cx="5381897" cy="22203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454435"/>
            <a:ext cx="5257800" cy="22203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388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1913" y="410529"/>
            <a:ext cx="3097036" cy="62054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92779" y="1922450"/>
            <a:ext cx="6205494" cy="30908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77409" y="1922449"/>
            <a:ext cx="6205492" cy="30908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93918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410790" y="624109"/>
            <a:ext cx="10093822" cy="143982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sz="31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„На </a:t>
            </a:r>
            <a:r>
              <a:rPr lang="ru-RU" sz="3100" b="1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театър</a:t>
            </a:r>
            <a:r>
              <a:rPr lang="ru-RU" sz="31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“ 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– след наблюдение на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театрална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 постановка,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децата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 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конструират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сцената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,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декорите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 и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основните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елементи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,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аудиторията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 и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разиграват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 “посещение на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театър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” в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група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,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като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влизат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 в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различни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 роли.</a:t>
            </a:r>
            <a:endParaRPr lang="bg-BG" sz="31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03" y="2351314"/>
            <a:ext cx="2385771" cy="4114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5724" y="2351314"/>
            <a:ext cx="2288554" cy="4114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28" y="2351314"/>
            <a:ext cx="2411896" cy="4114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4235" y="2351314"/>
            <a:ext cx="2371892" cy="4114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0646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593670" y="391886"/>
            <a:ext cx="9910942" cy="15544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sz="31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„</a:t>
            </a:r>
            <a:r>
              <a:rPr lang="ru-RU" sz="3100" b="1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Приказка</a:t>
            </a:r>
            <a:r>
              <a:rPr lang="ru-RU" sz="31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ми </a:t>
            </a:r>
            <a:r>
              <a:rPr lang="ru-RU" sz="3100" b="1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разкажи</a:t>
            </a:r>
            <a:r>
              <a:rPr lang="ru-RU" sz="31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“ 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след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възприемане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  на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литературното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 произведение „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Момче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 и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вятър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“ от Ран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Босилек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,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децата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дорисуват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 и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оцветяват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емоцията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,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която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поражда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 у </a:t>
            </a:r>
            <a:r>
              <a:rPr lang="ru-RU" sz="31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тях</a:t>
            </a:r>
            <a:r>
              <a:rPr lang="ru-RU" sz="3100" dirty="0">
                <a:solidFill>
                  <a:srgbClr val="002060"/>
                </a:solidFill>
                <a:latin typeface="Monotype Corsiva" panose="03010101010201010101" pitchFamily="66" charset="0"/>
              </a:rPr>
              <a:t>.</a:t>
            </a:r>
            <a:endParaRPr lang="bg-BG" sz="31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46366"/>
            <a:ext cx="5120640" cy="24819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189" y="1946366"/>
            <a:ext cx="4968240" cy="24819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0"/>
            <a:ext cx="5120640" cy="2286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188" y="4572000"/>
            <a:ext cx="4968241" cy="2286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8326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idx="4294967295"/>
          </p:nvPr>
        </p:nvSpPr>
        <p:spPr>
          <a:xfrm>
            <a:off x="1815737" y="822325"/>
            <a:ext cx="10376263" cy="5813606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Тренинг с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родителите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- </a:t>
            </a: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„Да </a:t>
            </a:r>
            <a:r>
              <a:rPr lang="ru-RU" sz="2800" b="1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запазим</a:t>
            </a: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детството</a:t>
            </a: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на </a:t>
            </a:r>
            <a:r>
              <a:rPr lang="ru-RU" sz="2800" b="1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децата</a:t>
            </a: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!” 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–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споделяне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на  модели на поведение,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общуване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,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сигурност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, доверие и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подкрепа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–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открита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практика пред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родителите</a:t>
            </a:r>
            <a:r>
              <a:rPr lang="ru-RU" sz="2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.</a:t>
            </a:r>
            <a:br>
              <a:rPr lang="ru-RU" sz="2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800" dirty="0" err="1" smtClean="0">
                <a:solidFill>
                  <a:srgbClr val="002060"/>
                </a:solidFill>
                <a:latin typeface="Monotype Corsiva" panose="03010101010201010101" pitchFamily="66" charset="0"/>
                <a:hlinkClick r:id="rId3" action="ppaction://hlinkpres?slideindex=1&amp;slidetitle="/>
              </a:rPr>
              <a:t>Работилничка</a:t>
            </a:r>
            <a:r>
              <a:rPr lang="ru-RU" sz="2800" dirty="0" smtClean="0">
                <a:solidFill>
                  <a:srgbClr val="002060"/>
                </a:solidFill>
                <a:latin typeface="Monotype Corsiva" panose="03010101010201010101" pitchFamily="66" charset="0"/>
                <a:hlinkClick r:id="rId3" action="ppaction://hlinkpres?slideindex=1&amp;slidetitle="/>
              </a:rPr>
              <a:t> на </a:t>
            </a:r>
            <a:r>
              <a:rPr lang="ru-RU" sz="2800" dirty="0" err="1" smtClean="0">
                <a:solidFill>
                  <a:srgbClr val="002060"/>
                </a:solidFill>
                <a:latin typeface="Monotype Corsiva" panose="03010101010201010101" pitchFamily="66" charset="0"/>
                <a:hlinkClick r:id="rId3" action="ppaction://hlinkpres?slideindex=1&amp;slidetitle="/>
              </a:rPr>
              <a:t>емоциите</a:t>
            </a:r>
            <a:r>
              <a:rPr lang="ru-RU" sz="2800" dirty="0" smtClean="0">
                <a:solidFill>
                  <a:srgbClr val="002060"/>
                </a:solidFill>
                <a:latin typeface="Monotype Corsiva" panose="03010101010201010101" pitchFamily="66" charset="0"/>
                <a:hlinkClick r:id="rId3" action="ppaction://hlinkpres?slideindex=1&amp;slidetitle="/>
              </a:rPr>
              <a:t> с </a:t>
            </a:r>
            <a:r>
              <a:rPr lang="ru-RU" sz="2800" dirty="0" err="1" smtClean="0">
                <a:solidFill>
                  <a:srgbClr val="002060"/>
                </a:solidFill>
                <a:latin typeface="Monotype Corsiva" panose="03010101010201010101" pitchFamily="66" charset="0"/>
                <a:hlinkClick r:id="rId3" action="ppaction://hlinkpres?slideindex=1&amp;slidetitle="/>
              </a:rPr>
              <a:t>участието</a:t>
            </a:r>
            <a:r>
              <a:rPr lang="ru-RU" sz="2800" dirty="0" smtClean="0">
                <a:solidFill>
                  <a:srgbClr val="002060"/>
                </a:solidFill>
                <a:latin typeface="Monotype Corsiva" panose="03010101010201010101" pitchFamily="66" charset="0"/>
                <a:hlinkClick r:id="rId3" action="ppaction://hlinkpres?slideindex=1&amp;slidetitle="/>
              </a:rPr>
              <a:t> на </a:t>
            </a:r>
            <a:r>
              <a:rPr lang="ru-RU" sz="2800" dirty="0" err="1" smtClean="0">
                <a:solidFill>
                  <a:srgbClr val="002060"/>
                </a:solidFill>
                <a:latin typeface="Monotype Corsiva" panose="03010101010201010101" pitchFamily="66" charset="0"/>
                <a:hlinkClick r:id="rId3" action="ppaction://hlinkpres?slideindex=1&amp;slidetitle="/>
              </a:rPr>
              <a:t>родителите</a:t>
            </a:r>
            <a:endParaRPr lang="bg-BG" sz="28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213" y="2717073"/>
            <a:ext cx="4180114" cy="40473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2717074"/>
            <a:ext cx="4225834" cy="40473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2316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" y="940524"/>
            <a:ext cx="5316583" cy="53165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486" y="809897"/>
            <a:ext cx="4820194" cy="54472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731" y="1554478"/>
            <a:ext cx="4702629" cy="47026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332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58984" y="195944"/>
            <a:ext cx="9845628" cy="94052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„</a:t>
            </a:r>
            <a:r>
              <a:rPr lang="ru-RU" sz="2800" b="1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Натъжената</a:t>
            </a: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Ани“ 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–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разпознаване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, 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разбиране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 и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преодоляване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на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чувството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завист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.</a:t>
            </a:r>
            <a:endParaRPr lang="bg-BG" sz="28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95" y="1436914"/>
            <a:ext cx="5329646" cy="27040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846" y="1436915"/>
            <a:ext cx="5732417" cy="27040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96" y="4258492"/>
            <a:ext cx="5329645" cy="24427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846" y="4264071"/>
            <a:ext cx="5732417" cy="24371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3416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011680" y="352698"/>
            <a:ext cx="9492931" cy="11257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„Детски </a:t>
            </a:r>
            <a:r>
              <a:rPr lang="ru-RU" sz="2800" b="1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усмивки</a:t>
            </a: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“ 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–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възприемане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и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възпроизвеждане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на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детската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песен „Ало, ало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слънчице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“, а след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това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оцветяване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на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емоцията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,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която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поражда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у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тях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.</a:t>
            </a:r>
            <a:endParaRPr lang="bg-BG" sz="28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34" y="1478415"/>
            <a:ext cx="5447213" cy="25971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543" y="1478415"/>
            <a:ext cx="5566953" cy="25971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156" y="4193176"/>
            <a:ext cx="4859382" cy="24819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84140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68578"/>
          </a:xfrm>
        </p:spPr>
        <p:txBody>
          <a:bodyPr>
            <a:normAutofit/>
          </a:bodyPr>
          <a:lstStyle/>
          <a:p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Анкетна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карта за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родителите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-</a:t>
            </a: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,,</a:t>
            </a:r>
            <a:r>
              <a:rPr lang="ru-RU" sz="2800" b="1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Очаквания</a:t>
            </a: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и </a:t>
            </a:r>
            <a:r>
              <a:rPr lang="ru-RU" sz="2800" b="1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реалност</a:t>
            </a: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”-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установяване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степента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на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ефективност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от НП,,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Успяваме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заедно</a:t>
            </a:r>
            <a:r>
              <a:rPr lang="ru-RU" sz="2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”</a:t>
            </a:r>
            <a:br>
              <a:rPr lang="ru-RU" sz="2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Monotype Corsiva" panose="03010101010201010101" pitchFamily="66" charset="0"/>
                <a:hlinkClick r:id="rId3" action="ppaction://hlinkfile"/>
              </a:rPr>
              <a:t>Анализ на анкета за </a:t>
            </a:r>
            <a:r>
              <a:rPr lang="ru-RU" sz="2800" dirty="0" err="1" smtClean="0">
                <a:solidFill>
                  <a:srgbClr val="002060"/>
                </a:solidFill>
                <a:latin typeface="Monotype Corsiva" panose="03010101010201010101" pitchFamily="66" charset="0"/>
                <a:hlinkClick r:id="rId3" action="ppaction://hlinkfile"/>
              </a:rPr>
              <a:t>родителите</a:t>
            </a:r>
            <a:r>
              <a:rPr lang="ru-RU" sz="2800" dirty="0" smtClean="0">
                <a:solidFill>
                  <a:srgbClr val="002060"/>
                </a:solidFill>
                <a:latin typeface="Monotype Corsiva" panose="03010101010201010101" pitchFamily="66" charset="0"/>
                <a:hlinkClick r:id="rId3" action="ppaction://hlinkfile"/>
              </a:rPr>
              <a:t> от 4гр.- </a:t>
            </a: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  <a:hlinkClick r:id="rId3" action="ppaction://hlinkfile"/>
              </a:rPr>
              <a:t>,,</a:t>
            </a:r>
            <a:r>
              <a:rPr lang="ru-RU" sz="2800" b="1" dirty="0" err="1">
                <a:solidFill>
                  <a:srgbClr val="002060"/>
                </a:solidFill>
                <a:latin typeface="Monotype Corsiva" panose="03010101010201010101" pitchFamily="66" charset="0"/>
                <a:hlinkClick r:id="rId3" action="ppaction://hlinkfile"/>
              </a:rPr>
              <a:t>Очаквания</a:t>
            </a: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  <a:hlinkClick r:id="rId3" action="ppaction://hlinkfile"/>
              </a:rPr>
              <a:t> и </a:t>
            </a:r>
            <a:r>
              <a:rPr lang="ru-RU" sz="2800" b="1" dirty="0" err="1">
                <a:solidFill>
                  <a:srgbClr val="002060"/>
                </a:solidFill>
                <a:latin typeface="Monotype Corsiva" panose="03010101010201010101" pitchFamily="66" charset="0"/>
                <a:hlinkClick r:id="rId3" action="ppaction://hlinkfile"/>
              </a:rPr>
              <a:t>реалност</a:t>
            </a:r>
            <a:r>
              <a:rPr lang="ru-RU" sz="2800" b="1" dirty="0" smtClean="0">
                <a:solidFill>
                  <a:srgbClr val="002060"/>
                </a:solidFill>
                <a:latin typeface="Monotype Corsiva" panose="03010101010201010101" pitchFamily="66" charset="0"/>
                <a:hlinkClick r:id="rId3" action="ppaction://hlinkfile"/>
              </a:rPr>
              <a:t>”</a:t>
            </a:r>
            <a:r>
              <a:rPr lang="ru-RU" sz="2800" dirty="0">
                <a:latin typeface="Monotype Corsiva" panose="03010101010201010101" pitchFamily="66" charset="0"/>
                <a:hlinkClick r:id="rId3" action="ppaction://hlinkfile"/>
              </a:rPr>
              <a:t/>
            </a:r>
            <a:br>
              <a:rPr lang="ru-RU" sz="2800" dirty="0">
                <a:latin typeface="Monotype Corsiva" panose="03010101010201010101" pitchFamily="66" charset="0"/>
                <a:hlinkClick r:id="rId3" action="ppaction://hlinkfile"/>
              </a:rPr>
            </a:br>
            <a:endParaRPr lang="bg-BG" sz="2800" dirty="0">
              <a:latin typeface="Monotype Corsiva" panose="03010101010201010101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83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Представяне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резултатите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от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работата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по проект от НП ,,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Хубаво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е в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детската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градина” пред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педагогическия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колектив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.</a:t>
            </a:r>
            <a:endParaRPr lang="bg-BG" sz="28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08" y="1717033"/>
            <a:ext cx="5366178" cy="26067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556" y="1717033"/>
            <a:ext cx="5021235" cy="26067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22" y="4480560"/>
            <a:ext cx="5460064" cy="23774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555" y="4480560"/>
            <a:ext cx="5021235" cy="23774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15270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592924" y="1293223"/>
            <a:ext cx="8911687" cy="1371600"/>
          </a:xfrm>
        </p:spPr>
        <p:txBody>
          <a:bodyPr>
            <a:normAutofit/>
          </a:bodyPr>
          <a:lstStyle/>
          <a:p>
            <a:r>
              <a:rPr lang="ru-RU" sz="28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Създаване</a:t>
            </a: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 на Е-книга </a:t>
            </a: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„Аз и </a:t>
            </a:r>
            <a:r>
              <a:rPr lang="ru-RU" sz="2800" b="1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моите</a:t>
            </a: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емоции</a:t>
            </a: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“</a:t>
            </a:r>
            <a:endParaRPr lang="bg-BG" sz="28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2531964" y="187792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  <a:hlinkClick r:id="rId3"/>
              </a:rPr>
              <a:t>https://www.calameo.com/read/0076928137d02d88a444b</a:t>
            </a:r>
            <a:endParaRPr lang="bg-BG" dirty="0">
              <a:solidFill>
                <a:prstClr val="black"/>
              </a:solidFill>
            </a:endParaRPr>
          </a:p>
        </p:txBody>
      </p:sp>
      <p:sp>
        <p:nvSpPr>
          <p:cNvPr id="4" name="Текстово поле 3"/>
          <p:cNvSpPr txBox="1"/>
          <p:nvPr/>
        </p:nvSpPr>
        <p:spPr>
          <a:xfrm>
            <a:off x="2435107" y="2664823"/>
            <a:ext cx="6289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file"/>
              </a:rPr>
              <a:t>Отчет на проект „Социално и емоционално развитие с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file"/>
              </a:rPr>
              <a:t>LEGO EDUCATION”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901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sz="4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Благодарим Ви за вниманието!</a:t>
            </a:r>
            <a:br>
              <a:rPr lang="bg-BG" sz="4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endParaRPr lang="bg-BG" sz="48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algn="ctr"/>
            <a:r>
              <a:rPr lang="bg-BG" sz="36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Децата и учителите от 4-та подготвителна група от ДГ №18 „</a:t>
            </a:r>
            <a:r>
              <a:rPr lang="bg-BG" sz="36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Пчелица</a:t>
            </a:r>
            <a:r>
              <a:rPr lang="bg-BG" sz="36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“</a:t>
            </a:r>
            <a:endParaRPr lang="bg-BG" sz="36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8567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9237"/>
    </mc:Choice>
    <mc:Fallback xmlns="">
      <p:transition spd="slow" advClick="0" advTm="9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2|0.9|0.8|1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|1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9|0.9|1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|0.9|0.9|0.9|0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0.9|0.9|0.9|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1|1|1|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|0.9|0.9|0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0.8|1.1|0.9|0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8|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|1|0.9|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1|1|0.8|0.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0.9|0.9|1.3|1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3|1|0.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3"/>
</p:tagLst>
</file>

<file path=ppt/theme/theme1.xml><?xml version="1.0" encoding="utf-8"?>
<a:theme xmlns:a="http://schemas.openxmlformats.org/drawingml/2006/main" name="Загатване">
  <a:themeElements>
    <a:clrScheme name="Средни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Загатване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Загатване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427</TotalTime>
  <Words>444</Words>
  <Application>Microsoft Office PowerPoint</Application>
  <PresentationFormat>Широк екран</PresentationFormat>
  <Paragraphs>29</Paragraphs>
  <Slides>21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21</vt:i4>
      </vt:variant>
    </vt:vector>
  </HeadingPairs>
  <TitlesOfParts>
    <vt:vector size="29" baseType="lpstr">
      <vt:lpstr>Arial</vt:lpstr>
      <vt:lpstr>Calibri</vt:lpstr>
      <vt:lpstr>Century Gothic</vt:lpstr>
      <vt:lpstr>Monotype Corsiva</vt:lpstr>
      <vt:lpstr>Times New Roman</vt:lpstr>
      <vt:lpstr>Wingdings</vt:lpstr>
      <vt:lpstr>Wingdings 3</vt:lpstr>
      <vt:lpstr>Загатване</vt:lpstr>
      <vt:lpstr>НП ,,Хубаво е в детската градина” – Иновативен проект  " Социално-емоционално развитие с LEGO ® Education“  </vt:lpstr>
      <vt:lpstr>Изграждане на STEAM среда за развиване на творческите способности на децата, чрез работата с LEGO EDUCATION</vt:lpstr>
      <vt:lpstr>     Представяне на проектното предложение по НП ,,Хубаво е в детската градина” – Иновативен проект " Социално-емоционално развитие с LEGO ® Education  - пред родителската аудитория  LEGO® Education  по НП _Хубаво е в детската градина_.pptx </vt:lpstr>
      <vt:lpstr>„Кой и какъв искам да бъда?“ –  обобщаване, конкретизиране и конструиране на представите на вътрешния свят на детето</vt:lpstr>
      <vt:lpstr> „Ядосаната Ани“ - разбиране и справяне с емоцията гняв.</vt:lpstr>
      <vt:lpstr>„Маса на приятелството“ – изясняване на конфликти и недоразумения. Конструиране на главните герои и разрешаване на конфликтната ситуация.</vt:lpstr>
      <vt:lpstr>Тренинг с родителите -„Огледало“ - разпознаване и имитиране на  различни емоционални състояния, чрез конструиране. Развиване на емпатия - открита практика пред родителите.</vt:lpstr>
      <vt:lpstr> „ Петър - белята“- децата разбират как държанието им влияе върху околните.</vt:lpstr>
      <vt:lpstr>„Откриватели“ – децата разбират какво е да си упорит - открита практика пред педагогическия колектив.</vt:lpstr>
      <vt:lpstr> „Как да се справя когато….“ – Децата разбират какво е да си разтревожен, неспокоен и как да се справят с тази емоция - открита практика пред педагогическия колектив.</vt:lpstr>
      <vt:lpstr>Презентация на PowerPoint</vt:lpstr>
      <vt:lpstr> „На театър“ – след наблюдение на театрална постановка, децата  конструират сцената, декорите и основните елементи, аудиторията и разиграват “посещение на театър” в група, като влизат в различни роли.</vt:lpstr>
      <vt:lpstr> „Приказка ми разкажи“ след възприемане  на литературното произведение „Момче и вятър“ от Ран Босилек, децата дорисуват и оцветяват емоцията, която поражда у тях.</vt:lpstr>
      <vt:lpstr>Тренинг с родителите - „Да запазим детството на децата!” –споделяне на  модели на поведение, общуване, сигурност, доверие и подкрепа – открита практика пред родителите. Работилничка на емоциите с участието на родителите</vt:lpstr>
      <vt:lpstr>Презентация на PowerPoint</vt:lpstr>
      <vt:lpstr>„Натъжената Ани“ – разпознаване,  разбиране  и преодоляване на чувството завист.</vt:lpstr>
      <vt:lpstr>„Детски усмивки“ – възприемане и възпроизвеждане на детската песен „Ало, ало слънчице“, а след това  оцветяване на емоцията, която поражда у тях .</vt:lpstr>
      <vt:lpstr>Анкетна карта за родителите-,,Очаквания и реалност”- установяване степента на ефективност от НП,,Успяваме заедно”  Анализ на анкета за родителите от 4гр.- ,,Очаквания и реалност” </vt:lpstr>
      <vt:lpstr>Представяне резултатите от работата по проект от НП ,,Хубаво е в детската градина” пред педагогическия колектив.</vt:lpstr>
      <vt:lpstr>Създаване на Е-книга „Аз и моите емоции“</vt:lpstr>
      <vt:lpstr>Благодарим Ви за вниманието!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„СОЦИАЛНО-ЕМОЦИОНАЛНО РАЗВИТИЕ  С LEGO® EDUCATION”</dc:title>
  <dc:creator>User</dc:creator>
  <cp:lastModifiedBy>User</cp:lastModifiedBy>
  <cp:revision>48</cp:revision>
  <dcterms:created xsi:type="dcterms:W3CDTF">2024-04-11T11:23:06Z</dcterms:created>
  <dcterms:modified xsi:type="dcterms:W3CDTF">2024-05-30T10:42:23Z</dcterms:modified>
</cp:coreProperties>
</file>